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606" r:id="rId2"/>
    <p:sldId id="535" r:id="rId3"/>
    <p:sldId id="514" r:id="rId4"/>
    <p:sldId id="607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9" r:id="rId13"/>
    <p:sldId id="530" r:id="rId14"/>
    <p:sldId id="531" r:id="rId15"/>
    <p:sldId id="532" r:id="rId16"/>
    <p:sldId id="533" r:id="rId17"/>
    <p:sldId id="534" r:id="rId18"/>
    <p:sldId id="472" r:id="rId19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616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/>
    <p:restoredTop sz="94679"/>
  </p:normalViewPr>
  <p:slideViewPr>
    <p:cSldViewPr showGuides="1"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C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60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zh-CN" altLang="en-US" sz="1200" dirty="0"/>
              <a:pPr lvl="0" algn="r" eaLnBrk="1" hangingPunct="1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7" descr="bg1"/>
          <p:cNvPicPr>
            <a:picLocks noChangeAspect="1"/>
          </p:cNvPicPr>
          <p:nvPr/>
        </p:nvPicPr>
        <p:blipFill>
          <a:blip r:embed="rId2" cstate="print"/>
          <a:srcRect b="10056"/>
          <a:stretch>
            <a:fillRect/>
          </a:stretch>
        </p:blipFill>
        <p:spPr>
          <a:xfrm>
            <a:off x="0" y="665163"/>
            <a:ext cx="9144000" cy="6192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KSO_BT1"/>
          <p:cNvSpPr>
            <a:spLocks noGrp="1"/>
          </p:cNvSpPr>
          <p:nvPr>
            <p:ph type="ctrTitle"/>
          </p:nvPr>
        </p:nvSpPr>
        <p:spPr>
          <a:xfrm>
            <a:off x="1282700" y="987425"/>
            <a:ext cx="6654800" cy="162242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lvl="0" algn="ctr">
              <a:defRPr sz="4200" kern="1200"/>
            </a:lvl1pPr>
          </a:lstStyle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14343" name="KSO_BC1"/>
          <p:cNvSpPr>
            <a:spLocks noGrp="1"/>
          </p:cNvSpPr>
          <p:nvPr>
            <p:ph type="subTitle" idx="1"/>
          </p:nvPr>
        </p:nvSpPr>
        <p:spPr>
          <a:xfrm>
            <a:off x="1270000" y="2743200"/>
            <a:ext cx="666750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marL="0" lvl="0" indent="0" algn="ctr">
              <a:buNone/>
              <a:defRPr sz="1800" kern="1200">
                <a:solidFill>
                  <a:srgbClr val="6C6F72"/>
                </a:solidFill>
              </a:defRPr>
            </a:lvl1pPr>
            <a:lvl2pPr marL="0" lvl="1" indent="0" algn="ctr">
              <a:buNone/>
              <a:defRPr sz="1800" kern="1200">
                <a:solidFill>
                  <a:srgbClr val="6C6F72"/>
                </a:solidFill>
              </a:defRPr>
            </a:lvl2pPr>
            <a:lvl3pPr marL="914400" lvl="2" indent="-914400" algn="ctr">
              <a:buNone/>
              <a:defRPr sz="1800" kern="1200">
                <a:solidFill>
                  <a:srgbClr val="6C6F72"/>
                </a:solidFill>
              </a:defRPr>
            </a:lvl3pPr>
            <a:lvl4pPr marL="1371600" lvl="3" indent="-1371600" algn="ctr">
              <a:buNone/>
              <a:defRPr sz="1800" kern="1200">
                <a:solidFill>
                  <a:srgbClr val="6C6F72"/>
                </a:solidFill>
              </a:defRPr>
            </a:lvl4pPr>
            <a:lvl5pPr marL="1828800" lvl="4" indent="-1828800" algn="ctr">
              <a:buNone/>
              <a:defRPr sz="1800" kern="1200">
                <a:solidFill>
                  <a:srgbClr val="6C6F72"/>
                </a:solidFill>
              </a:defRPr>
            </a:lvl5pPr>
          </a:lstStyle>
          <a:p>
            <a:pPr lvl="0"/>
            <a:r>
              <a:rPr lang="zh-CN" altLang="en-US" noProof="1"/>
              <a:t>单击此处编辑母版副标题样式</a:t>
            </a:r>
          </a:p>
        </p:txBody>
      </p:sp>
      <p:sp>
        <p:nvSpPr>
          <p:cNvPr id="9" name="KSO_FD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KSO_FT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1" name="KSO_FN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fld id="{9A0DB2DC-4C9A-4742-B13C-FB6460FD3503}" type="slidenum"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pPr/>
              <a:t>‹#›</a:t>
            </a:fld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184692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139154"/>
            <a:ext cx="3067663" cy="39652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5E6062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5E606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200" b="0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/>
            <a:fld id="{9A0DB2DC-4C9A-4742-B13C-FB6460FD3503}" type="slidenum">
              <a:rPr lang="zh-CN" altLang="en-US" sz="1200" dirty="0">
                <a:solidFill>
                  <a:srgbClr val="5E606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/>
              <a:t>‹#›</a:t>
            </a:fld>
            <a:endParaRPr lang="zh-CN" altLang="en-US" sz="1200" dirty="0">
              <a:solidFill>
                <a:srgbClr val="5E606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6" descr="bg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17462" y="-25400"/>
            <a:ext cx="9178925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/>
            <a:fld id="{9A0DB2DC-4C9A-4742-B13C-FB6460FD3503}" type="slidenum">
              <a:rPr lang="zh-CN" altLang="en-US" dirty="0"/>
              <a:pPr lvl="0" eaLnBrk="1" hangingPunct="1"/>
              <a:t>‹#›</a:t>
            </a:fld>
            <a:endParaRPr lang="zh-CN" altLang="en-US" dirty="0"/>
          </a:p>
        </p:txBody>
      </p:sp>
      <p:sp>
        <p:nvSpPr>
          <p:cNvPr id="1031" name="KSO_BC1"/>
          <p:cNvSpPr>
            <a:spLocks noGrp="1"/>
          </p:cNvSpPr>
          <p:nvPr>
            <p:ph type="body"/>
          </p:nvPr>
        </p:nvSpPr>
        <p:spPr>
          <a:xfrm>
            <a:off x="419100" y="1027113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AC411D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6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"/>
        <a:defRPr sz="2000" kern="1200">
          <a:solidFill>
            <a:srgbClr val="BA7612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/>
          <p:nvPr/>
        </p:nvSpPr>
        <p:spPr>
          <a:xfrm>
            <a:off x="589280" y="2616200"/>
            <a:ext cx="8361680" cy="11757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400" kern="1000" spc="-200" dirty="0" smtClean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欢迎</a:t>
            </a:r>
            <a:r>
              <a:rPr lang="zh-CN" altLang="en-US" sz="5400" kern="1000" spc="-2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</a:t>
            </a:r>
            <a:r>
              <a:rPr lang="zh-CN" altLang="en-US" sz="5400" kern="1000" spc="-2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位同学</a:t>
            </a:r>
            <a:r>
              <a:rPr lang="zh-CN" altLang="en-US" sz="5400" kern="1000" spc="-200" dirty="0" smtClean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</a:t>
            </a:r>
            <a:r>
              <a:rPr lang="zh-CN" altLang="en-US" sz="6000" kern="1000" spc="-200" dirty="0" smtClean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！</a:t>
            </a:r>
            <a:endParaRPr lang="zh-CN" altLang="en-US" sz="6000" kern="1000" spc="-200" dirty="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459740"/>
            <a:ext cx="1936327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795" y="-12065"/>
            <a:ext cx="9175750" cy="68821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5" y="1143000"/>
            <a:ext cx="2475865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865" y="1172528"/>
            <a:ext cx="2341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工业</a:t>
            </a:r>
            <a:r>
              <a:rPr lang="en-US" altLang="zh-CN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4.0</a:t>
            </a:r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无人化制造</a:t>
            </a: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28625" y="1714500"/>
            <a:ext cx="7929563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      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升华电梯率先将“无人化工厂”带进电梯行业，以自主研发的中央</a:t>
            </a: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控制系统为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核心，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500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台机器人为基础，形成超百条全自动生产线，实现加工、检测无人化的工业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4.0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方正正中黑简体" panose="02000000000000000000" pitchFamily="2" charset="-122"/>
                <a:ea typeface="方正正中黑简体" panose="02000000000000000000" pitchFamily="2" charset="-122"/>
                <a:cs typeface="+mn-cs"/>
              </a:rPr>
              <a:t>生产模式。</a:t>
            </a: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" y="2643188"/>
            <a:ext cx="7500937" cy="3684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2065"/>
            <a:ext cx="9153525" cy="68821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35" y="1071880"/>
            <a:ext cx="1920875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875" y="1114425"/>
            <a:ext cx="1706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基地智能制造</a:t>
            </a:r>
          </a:p>
        </p:txBody>
      </p:sp>
      <p:pic>
        <p:nvPicPr>
          <p:cNvPr id="17415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938588"/>
            <a:ext cx="3181350" cy="2124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Box 14"/>
          <p:cNvSpPr txBox="1"/>
          <p:nvPr/>
        </p:nvSpPr>
        <p:spPr>
          <a:xfrm>
            <a:off x="857250" y="6000750"/>
            <a:ext cx="1416050" cy="29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门挂板自动生产线</a:t>
            </a:r>
          </a:p>
        </p:txBody>
      </p:sp>
      <p:pic>
        <p:nvPicPr>
          <p:cNvPr id="17417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0220" y="1714500"/>
            <a:ext cx="2903855" cy="19615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9" name="Picture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75" y="1714500"/>
            <a:ext cx="2824480" cy="1929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0" name="TextBox 18"/>
          <p:cNvSpPr txBox="1"/>
          <p:nvPr/>
        </p:nvSpPr>
        <p:spPr>
          <a:xfrm>
            <a:off x="1000125" y="3643948"/>
            <a:ext cx="1262063" cy="3317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门板自动生产线</a:t>
            </a:r>
          </a:p>
        </p:txBody>
      </p:sp>
      <p:pic>
        <p:nvPicPr>
          <p:cNvPr id="17421" name="Picture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86500" y="3929063"/>
            <a:ext cx="265747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2" name="TextBox 19"/>
          <p:cNvSpPr txBox="1"/>
          <p:nvPr/>
        </p:nvSpPr>
        <p:spPr>
          <a:xfrm>
            <a:off x="6643688" y="6000750"/>
            <a:ext cx="2032000" cy="29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轿底组装、焊接自动生产线</a:t>
            </a:r>
          </a:p>
        </p:txBody>
      </p:sp>
      <p:sp>
        <p:nvSpPr>
          <p:cNvPr id="18437" name="TextBox 17"/>
          <p:cNvSpPr txBox="1"/>
          <p:nvPr/>
        </p:nvSpPr>
        <p:spPr>
          <a:xfrm>
            <a:off x="6964363" y="3630930"/>
            <a:ext cx="1262062" cy="29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轿架自动生产线</a:t>
            </a:r>
          </a:p>
        </p:txBody>
      </p:sp>
      <p:pic>
        <p:nvPicPr>
          <p:cNvPr id="18441" name="Picture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88050" y="1513840"/>
            <a:ext cx="3001645" cy="2172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8" name="TextBox 18"/>
          <p:cNvSpPr txBox="1"/>
          <p:nvPr/>
        </p:nvSpPr>
        <p:spPr>
          <a:xfrm>
            <a:off x="4006215" y="5989003"/>
            <a:ext cx="1416050" cy="29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曳引机自动生产线</a:t>
            </a:r>
          </a:p>
        </p:txBody>
      </p:sp>
      <p:pic>
        <p:nvPicPr>
          <p:cNvPr id="18440" name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52470" y="3771265"/>
            <a:ext cx="2962275" cy="2291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TextBox 17"/>
          <p:cNvSpPr txBox="1"/>
          <p:nvPr/>
        </p:nvSpPr>
        <p:spPr>
          <a:xfrm>
            <a:off x="3915728" y="3643313"/>
            <a:ext cx="1262062" cy="2984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latin typeface="黑体" panose="02010609060101010101" charset="-122"/>
                <a:ea typeface="黑体" panose="02010609060101010101" charset="-122"/>
              </a:rPr>
              <a:t>喷涂自动生产线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-118745" y="-12065"/>
            <a:ext cx="9261475" cy="6882130"/>
          </a:xfrm>
          <a:prstGeom prst="rect">
            <a:avLst/>
          </a:prstGeom>
        </p:spPr>
      </p:pic>
      <p:pic>
        <p:nvPicPr>
          <p:cNvPr id="19" name="图片 18" descr="网站图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1920" y="1193165"/>
            <a:ext cx="9261475" cy="203200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sp>
        <p:nvSpPr>
          <p:cNvPr id="22" name="对角圆角矩形 21"/>
          <p:cNvSpPr/>
          <p:nvPr/>
        </p:nvSpPr>
        <p:spPr>
          <a:xfrm>
            <a:off x="5129530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载货电梯</a:t>
            </a:r>
          </a:p>
        </p:txBody>
      </p:sp>
      <p:sp>
        <p:nvSpPr>
          <p:cNvPr id="23" name="对角圆角矩形 22"/>
          <p:cNvSpPr/>
          <p:nvPr/>
        </p:nvSpPr>
        <p:spPr>
          <a:xfrm>
            <a:off x="7612380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自动人行道</a:t>
            </a:r>
          </a:p>
        </p:txBody>
      </p:sp>
      <p:sp>
        <p:nvSpPr>
          <p:cNvPr id="26" name="对角圆角矩形 25"/>
          <p:cNvSpPr/>
          <p:nvPr/>
        </p:nvSpPr>
        <p:spPr>
          <a:xfrm>
            <a:off x="6370955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自动扶梯</a:t>
            </a:r>
          </a:p>
        </p:txBody>
      </p:sp>
      <p:sp>
        <p:nvSpPr>
          <p:cNvPr id="27" name="对角圆角矩形 26"/>
          <p:cNvSpPr/>
          <p:nvPr/>
        </p:nvSpPr>
        <p:spPr>
          <a:xfrm>
            <a:off x="3888105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Tx/>
              <a:buSzTx/>
            </a:pP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</a:rPr>
              <a:t>医</a:t>
            </a:r>
            <a:r>
              <a:rPr lang="zh-CN" altLang="en-US" sz="1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用电梯</a:t>
            </a:r>
          </a:p>
        </p:txBody>
      </p:sp>
      <p:sp>
        <p:nvSpPr>
          <p:cNvPr id="28" name="对角圆角矩形 27"/>
          <p:cNvSpPr/>
          <p:nvPr/>
        </p:nvSpPr>
        <p:spPr>
          <a:xfrm>
            <a:off x="163830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Tx/>
              <a:buSzTx/>
            </a:pP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乘客电梯</a:t>
            </a:r>
          </a:p>
        </p:txBody>
      </p:sp>
      <p:sp>
        <p:nvSpPr>
          <p:cNvPr id="29" name="对角圆角矩形 28"/>
          <p:cNvSpPr/>
          <p:nvPr/>
        </p:nvSpPr>
        <p:spPr>
          <a:xfrm>
            <a:off x="1405255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Tx/>
              <a:buSzTx/>
            </a:pP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家用电梯</a:t>
            </a:r>
          </a:p>
        </p:txBody>
      </p:sp>
      <p:sp>
        <p:nvSpPr>
          <p:cNvPr id="30" name="对角圆角矩形 29"/>
          <p:cNvSpPr/>
          <p:nvPr/>
        </p:nvSpPr>
        <p:spPr>
          <a:xfrm>
            <a:off x="2646680" y="4552315"/>
            <a:ext cx="1241425" cy="504190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buClrTx/>
              <a:buSzTx/>
            </a:pPr>
            <a:r>
              <a:rPr lang="zh-CN" altLang="en-US" sz="1400" b="1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观光电梯</a:t>
            </a:r>
          </a:p>
        </p:txBody>
      </p:sp>
      <p:cxnSp>
        <p:nvCxnSpPr>
          <p:cNvPr id="31" name="直接连接符 30"/>
          <p:cNvCxnSpPr/>
          <p:nvPr/>
        </p:nvCxnSpPr>
        <p:spPr>
          <a:xfrm>
            <a:off x="85725" y="3703320"/>
            <a:ext cx="0" cy="16503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67945" y="4436745"/>
            <a:ext cx="88569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299720" y="3953510"/>
            <a:ext cx="2728595" cy="49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升华电梯集团产品系列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745" y="-12065"/>
            <a:ext cx="9261475" cy="68821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2875" y="1071563"/>
            <a:ext cx="171450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" y="1143000"/>
            <a:ext cx="1198563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资质荣誉</a:t>
            </a:r>
          </a:p>
        </p:txBody>
      </p:sp>
      <p:pic>
        <p:nvPicPr>
          <p:cNvPr id="40967" name="图片 3" descr="全球人居环境企业社会责任荣誉奖  证书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5" y="2695575"/>
            <a:ext cx="1997075" cy="14357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文本框 1"/>
          <p:cNvSpPr txBox="1"/>
          <p:nvPr/>
        </p:nvSpPr>
        <p:spPr>
          <a:xfrm>
            <a:off x="335280" y="1614805"/>
            <a:ext cx="8320405" cy="929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latin typeface="Arial" panose="020B0604020202020204" pitchFamily="34" charset="0"/>
                <a:ea typeface="微软雅黑" panose="020B0503020204020204" pitchFamily="34" charset="-122"/>
              </a:rPr>
              <a:t>       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升华电梯技术研究院是由国家省部级授权的技术研究单位，承担完成了多项国家和北京市的研究课题，并早在</a:t>
            </a:r>
            <a:r>
              <a:rPr lang="en-US" altLang="zh-CN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1988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年成功申请了专利，至今已积累了</a:t>
            </a:r>
            <a:r>
              <a:rPr lang="en-US" altLang="zh-CN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300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多项国家专利，其中包含多项发明专利及国外</a:t>
            </a:r>
          </a:p>
          <a:p>
            <a:pPr>
              <a:lnSpc>
                <a:spcPct val="130000"/>
              </a:lnSpc>
            </a:pP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专利几十项。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6" name="图片 5" descr="技术研究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6320" y="2695575"/>
            <a:ext cx="2096135" cy="1464945"/>
          </a:xfrm>
          <a:prstGeom prst="rect">
            <a:avLst/>
          </a:prstGeom>
        </p:spPr>
      </p:pic>
      <p:pic>
        <p:nvPicPr>
          <p:cNvPr id="7" name="图片 6" descr="安全生产证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2455" y="2623820"/>
            <a:ext cx="2256790" cy="1577340"/>
          </a:xfrm>
          <a:prstGeom prst="rect">
            <a:avLst/>
          </a:prstGeom>
        </p:spPr>
      </p:pic>
      <p:pic>
        <p:nvPicPr>
          <p:cNvPr id="8" name="图片 7" descr="五星级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9245" y="2695575"/>
            <a:ext cx="2206625" cy="1436370"/>
          </a:xfrm>
          <a:prstGeom prst="rect">
            <a:avLst/>
          </a:prstGeom>
        </p:spPr>
      </p:pic>
      <p:pic>
        <p:nvPicPr>
          <p:cNvPr id="9" name="图片 8" descr="高新企业证书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5" y="4394200"/>
            <a:ext cx="1921510" cy="1393190"/>
          </a:xfrm>
          <a:prstGeom prst="rect">
            <a:avLst/>
          </a:prstGeom>
        </p:spPr>
      </p:pic>
      <p:pic>
        <p:nvPicPr>
          <p:cNvPr id="10" name="图片 9" descr="专利示范单位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06320" y="4394200"/>
            <a:ext cx="2096135" cy="1392555"/>
          </a:xfrm>
          <a:prstGeom prst="rect">
            <a:avLst/>
          </a:prstGeom>
        </p:spPr>
      </p:pic>
      <p:pic>
        <p:nvPicPr>
          <p:cNvPr id="13" name="图片 12" descr="电梯协会证书新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61510" y="4322445"/>
            <a:ext cx="2197735" cy="1544955"/>
          </a:xfrm>
          <a:prstGeom prst="rect">
            <a:avLst/>
          </a:prstGeom>
        </p:spPr>
      </p:pic>
      <p:pic>
        <p:nvPicPr>
          <p:cNvPr id="14" name="图片 13" descr="影响力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65595" y="4401820"/>
            <a:ext cx="2199640" cy="1461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745" y="-12065"/>
            <a:ext cx="9271000" cy="68821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2875" y="1071563"/>
            <a:ext cx="171450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" y="114300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资质荣誉</a:t>
            </a:r>
          </a:p>
        </p:txBody>
      </p:sp>
      <p:pic>
        <p:nvPicPr>
          <p:cNvPr id="2" name="图片 1" descr="会员证书  联盟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" y="1706245"/>
            <a:ext cx="2601595" cy="1802130"/>
          </a:xfrm>
          <a:prstGeom prst="rect">
            <a:avLst/>
          </a:prstGeom>
        </p:spPr>
      </p:pic>
      <p:pic>
        <p:nvPicPr>
          <p:cNvPr id="3" name="图片 2" descr="科学技术委员会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85795" y="1706245"/>
            <a:ext cx="2712085" cy="1802130"/>
          </a:xfrm>
          <a:prstGeom prst="rect">
            <a:avLst/>
          </a:prstGeom>
        </p:spPr>
      </p:pic>
      <p:pic>
        <p:nvPicPr>
          <p:cNvPr id="4" name="图片 3" descr="成果转化认諚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9810" y="1706245"/>
            <a:ext cx="2568575" cy="1802130"/>
          </a:xfrm>
          <a:prstGeom prst="rect">
            <a:avLst/>
          </a:prstGeom>
        </p:spPr>
      </p:pic>
      <p:pic>
        <p:nvPicPr>
          <p:cNvPr id="40968" name="图片 4" descr="QQ图片2018110614080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5130" y="3618230"/>
            <a:ext cx="1885950" cy="2668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品牌价值评价通知书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4925" y="3574415"/>
            <a:ext cx="1927225" cy="27114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7415" y="3549650"/>
            <a:ext cx="1915795" cy="2736215"/>
          </a:xfrm>
          <a:prstGeom prst="rect">
            <a:avLst/>
          </a:prstGeom>
        </p:spPr>
      </p:pic>
      <p:pic>
        <p:nvPicPr>
          <p:cNvPr id="7" name="图片 6" descr="北京市著名商标2013-20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00545" y="3716020"/>
            <a:ext cx="1832610" cy="2472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745" y="-33020"/>
            <a:ext cx="9283065" cy="68821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2875" y="1071563"/>
            <a:ext cx="171450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" y="114300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资质荣誉</a:t>
            </a:r>
          </a:p>
        </p:txBody>
      </p:sp>
      <p:pic>
        <p:nvPicPr>
          <p:cNvPr id="2" name="图片 1" descr="最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545" y="1543050"/>
            <a:ext cx="1650365" cy="2333625"/>
          </a:xfrm>
          <a:prstGeom prst="rect">
            <a:avLst/>
          </a:prstGeom>
        </p:spPr>
      </p:pic>
      <p:pic>
        <p:nvPicPr>
          <p:cNvPr id="3" name="图片 2" descr="制造许可证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6190" y="1543050"/>
            <a:ext cx="1648460" cy="2332990"/>
          </a:xfrm>
          <a:prstGeom prst="rect">
            <a:avLst/>
          </a:prstGeom>
        </p:spPr>
      </p:pic>
      <p:pic>
        <p:nvPicPr>
          <p:cNvPr id="4" name="图片 3" descr="微信图片_201807251106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01820" y="1543050"/>
            <a:ext cx="1710055" cy="2354580"/>
          </a:xfrm>
          <a:prstGeom prst="rect">
            <a:avLst/>
          </a:prstGeom>
        </p:spPr>
      </p:pic>
      <p:pic>
        <p:nvPicPr>
          <p:cNvPr id="5" name="图片 4" descr="微信图片_2018072511064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9850" y="1543050"/>
            <a:ext cx="1728470" cy="2354580"/>
          </a:xfrm>
          <a:prstGeom prst="rect">
            <a:avLst/>
          </a:prstGeom>
        </p:spPr>
      </p:pic>
      <p:pic>
        <p:nvPicPr>
          <p:cNvPr id="6" name="图片 5" descr="微信图片_2018072511070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5790" y="3924935"/>
            <a:ext cx="1736090" cy="2379980"/>
          </a:xfrm>
          <a:prstGeom prst="rect">
            <a:avLst/>
          </a:prstGeom>
        </p:spPr>
      </p:pic>
      <p:pic>
        <p:nvPicPr>
          <p:cNvPr id="7" name="图片 6" descr="中央政府采购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79370" y="3989705"/>
            <a:ext cx="1538605" cy="2318385"/>
          </a:xfrm>
          <a:prstGeom prst="rect">
            <a:avLst/>
          </a:prstGeom>
        </p:spPr>
      </p:pic>
      <p:pic>
        <p:nvPicPr>
          <p:cNvPr id="8" name="图片 7" descr="政府采购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73575" y="3917950"/>
            <a:ext cx="1652270" cy="2298065"/>
          </a:xfrm>
          <a:prstGeom prst="rect">
            <a:avLst/>
          </a:prstGeom>
        </p:spPr>
      </p:pic>
      <p:pic>
        <p:nvPicPr>
          <p:cNvPr id="10" name="图片 9" descr="双A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19215" y="3924935"/>
            <a:ext cx="1729105" cy="2290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745" y="-12065"/>
            <a:ext cx="9261475" cy="6882130"/>
          </a:xfrm>
          <a:prstGeom prst="rect">
            <a:avLst/>
          </a:prstGeom>
        </p:spPr>
      </p:pic>
      <p:pic>
        <p:nvPicPr>
          <p:cNvPr id="3" name="图片 2" descr="专利墙喷绘-室内-背胶高清-550x350c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30" y="974090"/>
            <a:ext cx="8738870" cy="526859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2875" y="1071563"/>
            <a:ext cx="171450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2875" y="1143000"/>
            <a:ext cx="12112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资质荣誉</a:t>
            </a:r>
          </a:p>
        </p:txBody>
      </p:sp>
      <p:pic>
        <p:nvPicPr>
          <p:cNvPr id="44039" name="Picture 10" descr="E:\升华电梯VIS视觉识别系统\企业简介PPT\专利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1530" y="1773555"/>
            <a:ext cx="3861435" cy="266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罗海闽 专利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2570" y="1376680"/>
            <a:ext cx="2245360" cy="3207385"/>
          </a:xfrm>
          <a:prstGeom prst="rect">
            <a:avLst/>
          </a:prstGeom>
        </p:spPr>
      </p:pic>
      <p:sp>
        <p:nvSpPr>
          <p:cNvPr id="45062" name="标题 1"/>
          <p:cNvSpPr txBox="1"/>
          <p:nvPr/>
        </p:nvSpPr>
        <p:spPr>
          <a:xfrm>
            <a:off x="485140" y="4935855"/>
            <a:ext cx="8468360" cy="85725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150000"/>
              </a:lnSpc>
            </a:pPr>
            <a:endParaRPr lang="zh-CN" altLang="en-US" sz="2200" dirty="0">
              <a:solidFill>
                <a:schemeClr val="tx1">
                  <a:lumMod val="50000"/>
                </a:schemeClr>
              </a:solidFill>
              <a:latin typeface="方正大黑简体" panose="03000509000000000000" pitchFamily="65" charset="-122"/>
              <a:ea typeface="方正大黑简体" panose="03000509000000000000" pitchFamily="65" charset="-122"/>
              <a:cs typeface="方正大黑简体" panose="03000509000000000000" pitchFamily="65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从</a:t>
            </a: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1988</a:t>
            </a: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年获得第一个专利，至今已积累</a:t>
            </a: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300</a:t>
            </a: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多项专利，</a:t>
            </a:r>
          </a:p>
          <a:p>
            <a:pPr algn="ctr">
              <a:lnSpc>
                <a:spcPct val="150000"/>
              </a:lnSpc>
            </a:pPr>
            <a:r>
              <a:rPr lang="zh-CN" altLang="en-US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升华一直在创新的路上，从未停止</a:t>
            </a:r>
            <a:r>
              <a:rPr lang="en-US" altLang="zh-CN" sz="2200" dirty="0">
                <a:solidFill>
                  <a:schemeClr val="tx1">
                    <a:lumMod val="50000"/>
                  </a:schemeClr>
                </a:solidFill>
                <a:latin typeface="方正大黑简体" panose="03000509000000000000" pitchFamily="65" charset="-122"/>
                <a:ea typeface="方正大黑简体" panose="03000509000000000000" pitchFamily="65" charset="-122"/>
                <a:cs typeface="方正大黑简体" panose="03000509000000000000" pitchFamily="65" charset="-122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745" y="-12065"/>
            <a:ext cx="9261475" cy="68821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142875" y="1071880"/>
            <a:ext cx="141478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635" y="1132840"/>
            <a:ext cx="1198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广泛合作</a:t>
            </a:r>
          </a:p>
        </p:txBody>
      </p:sp>
      <p:pic>
        <p:nvPicPr>
          <p:cNvPr id="5" name="图片 4" descr="合作单位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595" y="1823085"/>
            <a:ext cx="7884795" cy="4213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PPT背景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17475" y="0"/>
            <a:ext cx="9261475" cy="6882130"/>
          </a:xfrm>
          <a:prstGeom prst="rect">
            <a:avLst/>
          </a:prstGeom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78342"/>
            <a:ext cx="9144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调试员</a:t>
            </a:r>
            <a:r>
              <a:rPr kumimoji="0" 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名，本科学历及以上，机电、电气工程及自动化等专业，待遇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2500-4000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元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月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主要工作：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、能熟练实用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CAD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制图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、负责指导生产线的工艺技术应用，工艺治理与现场指导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、对自动化设备进行组装，测试、维修、安装调试等相关工作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、服从领导安排，及时完成领导交代的工作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制图员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，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名，本科学历及以上，机械设计相关专业，待遇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2500-4000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元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/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月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主要工作：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、精通运用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维制图、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solidworks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AutoCAD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软件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、负责电梯机械部件制图及结构设计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、协助指导车间生产，与现场沟通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4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、熟悉产品的制造工艺、加工工艺，熟知相关的法律法规及国家标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准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营销人员，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6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名，本科学历及以上，市场营销专业，待遇底薪</a:t>
            </a: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+</a:t>
            </a: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提成，工作地点外地（南昌、长沙）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有较强的工作责任心和团队协作精神    </a:t>
            </a: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、工作有激情，主动性强，学习能力强</a:t>
            </a:r>
            <a:endParaRPr kumimoji="0" lang="zh-CN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、完成所辖区域的产品销售任务，分解完成销售目标，提升产品在区域内的市场份额</a:t>
            </a:r>
            <a:b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</a:b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、负责所辖区域内市场的开拓、客户的开发、运营的管理</a:t>
            </a:r>
            <a:b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</a:br>
            <a:r>
              <a:rPr kumimoji="0" lang="en-US" altLang="zh-CN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3</a:t>
            </a:r>
            <a:r>
              <a:rPr kumimoji="0" lang="zh-CN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、负责所辖区域的费用预算及控制，做好区域内对客户的合同对账、催款、收款工作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福</a:t>
            </a: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利：单双休、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8</a:t>
            </a: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小时制、法定节假日休息、缴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5</a:t>
            </a: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险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1</a:t>
            </a:r>
            <a:r>
              <a:rPr lang="zh-CN" altLang="en-US" sz="140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金</a:t>
            </a:r>
            <a:endParaRPr kumimoji="0" lang="en-US" altLang="zh-CN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                      联系人：袁园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18979020990                                       </a:t>
            </a:r>
            <a:r>
              <a:rPr lang="zh-CN" altLang="en-US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邮箱</a:t>
            </a:r>
            <a:r>
              <a:rPr lang="en-US" altLang="zh-CN" sz="1400" dirty="0" smtClean="0">
                <a:solidFill>
                  <a:srgbClr val="000000"/>
                </a:solidFill>
                <a:ea typeface="宋体" pitchFamily="2" charset="-122"/>
                <a:cs typeface="Times New Roman" pitchFamily="18" charset="0"/>
              </a:rPr>
              <a:t>:390145545@qq.com</a:t>
            </a: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controls>
      <p:control spid="1029" name="DefaultOcx" r:id="rId2" imgW="914400" imgH="2286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/>
          <p:nvPr/>
        </p:nvSpPr>
        <p:spPr>
          <a:xfrm>
            <a:off x="517525" y="2329180"/>
            <a:ext cx="8361680" cy="29718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60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创新</a:t>
            </a:r>
            <a:r>
              <a:rPr lang="zh-CN" altLang="en-US" sz="60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引领</a:t>
            </a:r>
            <a:r>
              <a:rPr lang="zh-CN" altLang="en-US" sz="60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升华</a:t>
            </a:r>
            <a:r>
              <a:rPr lang="zh-CN" altLang="en-US" sz="60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三十年</a:t>
            </a:r>
            <a:endParaRPr lang="zh-CN" altLang="en-US" sz="6600" kern="1000" spc="-200" dirty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4800" kern="1000" spc="-2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4000" kern="1000" spc="-2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3600" kern="1000" spc="-2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pPr algn="l">
              <a:lnSpc>
                <a:spcPct val="130000"/>
              </a:lnSpc>
            </a:pPr>
            <a:r>
              <a:rPr lang="en-US" altLang="zh-CN" sz="3600" kern="1000" spc="-200" dirty="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</a:t>
            </a:r>
            <a:r>
              <a:rPr lang="en-US" altLang="zh-CN" sz="36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sz="3600" kern="1000" spc="-200" dirty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升华电梯集团简介</a:t>
            </a:r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00" y="459740"/>
            <a:ext cx="1936327" cy="10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0363" y="1000125"/>
            <a:ext cx="94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集团概</a:t>
            </a:r>
          </a:p>
        </p:txBody>
      </p:sp>
      <p:pic>
        <p:nvPicPr>
          <p:cNvPr id="9" name="图片 8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590" y="-9525"/>
            <a:ext cx="9186545" cy="6877050"/>
          </a:xfrm>
          <a:prstGeom prst="rect">
            <a:avLst/>
          </a:prstGeom>
        </p:spPr>
      </p:pic>
      <p:pic>
        <p:nvPicPr>
          <p:cNvPr id="2" name="图片 1" descr="邓小平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2535" y="1141730"/>
            <a:ext cx="2430780" cy="323024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824990" y="4330700"/>
            <a:ext cx="12496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发展是硬道理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9955" y="4982845"/>
            <a:ext cx="31546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升华电梯始于改革开放大时代</a:t>
            </a:r>
          </a:p>
          <a:p>
            <a:pPr algn="ctr">
              <a:lnSpc>
                <a:spcPct val="100000"/>
              </a:lnSpc>
            </a:pPr>
            <a:endParaRPr lang="zh-CN" altLang="en-US" sz="1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</a:rPr>
              <a:t>至今已发展三十年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130925" y="5801360"/>
            <a:ext cx="1046480" cy="370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rgbClr val="C0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清 华 大 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54295" y="1177925"/>
            <a:ext cx="2926080" cy="1558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升华电梯前身为清华大学</a:t>
            </a:r>
            <a:endParaRPr lang="zh-CN" altLang="en-US" sz="1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校办企业</a:t>
            </a:r>
            <a:endParaRPr lang="zh-CN" altLang="en-US" sz="1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endParaRPr lang="zh-CN" altLang="en-US" sz="1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传承着清华大学硬技术基因</a:t>
            </a:r>
            <a:endParaRPr lang="zh-CN" altLang="en-US" sz="1800" b="1" dirty="0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0" name="图片 9" descr="清华大学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950" y="2592070"/>
            <a:ext cx="2336800" cy="32334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" y="-12065"/>
            <a:ext cx="9179560" cy="6902450"/>
          </a:xfrm>
          <a:prstGeom prst="rect">
            <a:avLst/>
          </a:prstGeom>
        </p:spPr>
      </p:pic>
      <p:pic>
        <p:nvPicPr>
          <p:cNvPr id="10243" name="图片 1" descr="规模的产业布局 5大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785" y="1272540"/>
            <a:ext cx="6471920" cy="5031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/>
          <p:cNvSpPr/>
          <p:nvPr/>
        </p:nvSpPr>
        <p:spPr>
          <a:xfrm>
            <a:off x="635" y="1099820"/>
            <a:ext cx="3270250" cy="428625"/>
          </a:xfrm>
          <a:prstGeom prst="rect">
            <a:avLst/>
          </a:prstGeom>
          <a:solidFill>
            <a:srgbClr val="C81616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-34925" y="1169670"/>
            <a:ext cx="322199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三十年成果形成五大生产基地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7165" y="5108575"/>
            <a:ext cx="3029585" cy="1209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 defTabSz="914400">
              <a:lnSpc>
                <a:spcPct val="130000"/>
              </a:lnSpc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目前生产基地共占地</a:t>
            </a:r>
            <a:r>
              <a:rPr kumimoji="0" lang="en-US" altLang="zh-CN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1300</a:t>
            </a:r>
            <a:r>
              <a:rPr kumimoji="0" lang="zh-CN" altLang="en-US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亩</a:t>
            </a:r>
          </a:p>
          <a:p>
            <a:pPr marL="171450" marR="0" indent="-171450" algn="l" defTabSz="914400">
              <a:lnSpc>
                <a:spcPct val="130000"/>
              </a:lnSpc>
              <a:buClrTx/>
              <a:buSzTx/>
              <a:buFont typeface="Wingdings" panose="05000000000000000000" charset="0"/>
              <a:buChar char="u"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每个基地以</a:t>
            </a:r>
            <a:r>
              <a:rPr kumimoji="0" lang="en-US" altLang="zh-CN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500</a:t>
            </a:r>
            <a:r>
              <a:rPr kumimoji="0" lang="zh-CN" altLang="en-US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公里半径范围覆盖</a:t>
            </a:r>
          </a:p>
          <a:p>
            <a:pPr marR="0" algn="l" defTabSz="914400">
              <a:lnSpc>
                <a:spcPct val="130000"/>
              </a:lnSpc>
              <a:buClrTx/>
              <a:buSzTx/>
              <a:buFont typeface="Wingdings" panose="05000000000000000000" charset="0"/>
              <a:defRPr/>
            </a:pPr>
            <a:r>
              <a:rPr kumimoji="0" lang="zh-CN" altLang="en-US" sz="1400" kern="1200" cap="none" spc="0" normalizeH="0" baseline="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cs typeface="+mn-cs"/>
                <a:sym typeface="+mn-ea"/>
              </a:rPr>
              <a:t>  全国人口密集地区</a:t>
            </a:r>
          </a:p>
          <a:p>
            <a:pPr marL="171450" marR="0" indent="-171450" algn="l" defTabSz="914400">
              <a:lnSpc>
                <a:spcPct val="130000"/>
              </a:lnSpc>
              <a:buClrTx/>
              <a:buSzTx/>
              <a:buFont typeface="Wingdings" panose="05000000000000000000" charset="0"/>
              <a:buChar char="u"/>
              <a:defRPr/>
            </a:pPr>
            <a:r>
              <a:rPr lang="zh-CN" altLang="en-US" sz="1400" noProof="0" dirty="0">
                <a:solidFill>
                  <a:schemeClr val="tx1">
                    <a:lumMod val="50000"/>
                  </a:schemeClr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+mn-ea"/>
              </a:rPr>
              <a:t>形成以基地为依托的全国服务网络</a:t>
            </a:r>
            <a:endParaRPr kumimoji="0" lang="zh-CN" altLang="en-US" sz="1400" kern="1200" cap="none" spc="0" normalizeH="0" baseline="0" noProof="0" dirty="0">
              <a:solidFill>
                <a:schemeClr val="tx1">
                  <a:lumMod val="50000"/>
                </a:schemeClr>
              </a:solidFill>
              <a:latin typeface="方正兰亭黑_GBK" panose="02000000000000000000" pitchFamily="2" charset="-122"/>
              <a:ea typeface="方正兰亭黑_GBK" panose="02000000000000000000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955" y="-22225"/>
            <a:ext cx="9164955" cy="6892290"/>
          </a:xfrm>
          <a:prstGeom prst="rect">
            <a:avLst/>
          </a:prstGeom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13" y="1000125"/>
            <a:ext cx="6072187" cy="393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矩形 6"/>
          <p:cNvSpPr/>
          <p:nvPr/>
        </p:nvSpPr>
        <p:spPr>
          <a:xfrm>
            <a:off x="381000" y="1317625"/>
            <a:ext cx="21304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北方基地</a:t>
            </a:r>
            <a:r>
              <a:rPr lang="en-US" altLang="zh-CN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—</a:t>
            </a:r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北京</a:t>
            </a:r>
          </a:p>
        </p:txBody>
      </p:sp>
      <p:sp>
        <p:nvSpPr>
          <p:cNvPr id="8" name="矩形 7"/>
          <p:cNvSpPr/>
          <p:nvPr/>
        </p:nvSpPr>
        <p:spPr>
          <a:xfrm>
            <a:off x="184785" y="1823720"/>
            <a:ext cx="267779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设立在北京顺义区中关村产业园，是升华电梯总部所在地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项目</a:t>
            </a: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占地</a:t>
            </a:r>
            <a:r>
              <a:rPr lang="en-US" altLang="zh-CN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80</a:t>
            </a: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亩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建筑面积</a:t>
            </a:r>
            <a:r>
              <a:rPr lang="en-US" altLang="zh-CN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4.5</a:t>
            </a:r>
            <a:r>
              <a:rPr lang="zh-CN" altLang="en-US" sz="16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万平方米</a:t>
            </a:r>
          </a:p>
          <a:p>
            <a:pPr marL="285750" indent="-285750">
              <a:lnSpc>
                <a:spcPct val="150000"/>
              </a:lnSpc>
            </a:pPr>
            <a:endParaRPr lang="zh-CN" altLang="en-US" sz="1600" dirty="0"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  <p:pic>
        <p:nvPicPr>
          <p:cNvPr id="11270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0637" y="4214813"/>
            <a:ext cx="3235325" cy="2151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"/>
          <p:cNvSpPr txBox="1"/>
          <p:nvPr/>
        </p:nvSpPr>
        <p:spPr>
          <a:xfrm>
            <a:off x="4925060" y="4996815"/>
            <a:ext cx="2602230" cy="170688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20000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平方米厂房</a:t>
            </a:r>
            <a:endParaRPr lang="en-US" altLang="zh-CN" sz="1400" dirty="0"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5000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多平米的研发培训中心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80</a:t>
            </a:r>
            <a:r>
              <a:rPr lang="zh-CN" altLang="en-US" sz="1400" dirty="0"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米电梯实验塔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endParaRPr lang="zh-CN" altLang="en-US" sz="1400" dirty="0"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  <a:p>
            <a:pPr marL="285750" indent="-285750">
              <a:lnSpc>
                <a:spcPct val="150000"/>
              </a:lnSpc>
            </a:pPr>
            <a:endParaRPr lang="zh-CN" altLang="en-US" sz="1400" dirty="0"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875" y="-12065"/>
            <a:ext cx="9323070" cy="6882130"/>
          </a:xfrm>
          <a:prstGeom prst="rect">
            <a:avLst/>
          </a:prstGeom>
        </p:spPr>
      </p:pic>
      <p:pic>
        <p:nvPicPr>
          <p:cNvPr id="12291" name="内容占位符 3" descr="徐州介绍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42875" y="836613"/>
            <a:ext cx="6305550" cy="4321175"/>
          </a:xfrm>
        </p:spPr>
      </p:pic>
      <p:sp>
        <p:nvSpPr>
          <p:cNvPr id="18" name="矩形 17"/>
          <p:cNvSpPr/>
          <p:nvPr/>
        </p:nvSpPr>
        <p:spPr>
          <a:xfrm>
            <a:off x="6264275" y="1268413"/>
            <a:ext cx="1960563" cy="3984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华东基地</a:t>
            </a:r>
            <a:r>
              <a:rPr lang="en-US" altLang="zh-CN" sz="20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—</a:t>
            </a:r>
            <a:r>
              <a:rPr lang="zh-CN" altLang="en-US" sz="2000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徐州</a:t>
            </a:r>
          </a:p>
        </p:txBody>
      </p:sp>
      <p:pic>
        <p:nvPicPr>
          <p:cNvPr id="12293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9050" y="4157345"/>
            <a:ext cx="4081780" cy="22910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6131560" y="1773238"/>
            <a:ext cx="3048000" cy="20300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设立在淮海经济核心区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—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徐州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 是集团布局全国的枢纽，升华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</a:pPr>
            <a:r>
              <a:rPr lang="zh-CN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 电梯全国运营中心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距徐州高铁站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8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公里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紧邻徐州地铁一号线出口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规划建筑面积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34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万平方米</a:t>
            </a:r>
          </a:p>
        </p:txBody>
      </p:sp>
      <p:sp>
        <p:nvSpPr>
          <p:cNvPr id="12295" name="矩形 9"/>
          <p:cNvSpPr/>
          <p:nvPr/>
        </p:nvSpPr>
        <p:spPr>
          <a:xfrm>
            <a:off x="897890" y="5372418"/>
            <a:ext cx="4572000" cy="783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20000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平方米办公楼及研发中心</a:t>
            </a:r>
            <a:endParaRPr lang="en-US" altLang="zh-CN" sz="14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50000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平方米厂房</a:t>
            </a:r>
            <a:endParaRPr lang="zh-CN" altLang="en-US" sz="14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325" y="-12065"/>
            <a:ext cx="9264650" cy="68821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4313" y="1071563"/>
            <a:ext cx="2239962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西南基地</a:t>
            </a:r>
            <a:r>
              <a:rPr lang="en-US" altLang="zh-CN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-</a:t>
            </a:r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玉溪</a:t>
            </a:r>
          </a:p>
        </p:txBody>
      </p:sp>
      <p:sp>
        <p:nvSpPr>
          <p:cNvPr id="2" name="矩形 1"/>
          <p:cNvSpPr/>
          <p:nvPr/>
        </p:nvSpPr>
        <p:spPr>
          <a:xfrm>
            <a:off x="36513" y="1656398"/>
            <a:ext cx="3227387" cy="1938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设立在云南玉溪国家高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新开发区。距昆明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80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公里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</a:t>
            </a:r>
            <a:r>
              <a:rPr lang="zh-CN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是立足西南，布局南亚、</a:t>
            </a:r>
          </a:p>
          <a:p>
            <a:pPr>
              <a:lnSpc>
                <a:spcPts val="2400"/>
              </a:lnSpc>
            </a:pPr>
            <a:r>
              <a:rPr lang="zh-CN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东南亚的重要基地。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项目占地约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300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亩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规划建筑面积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20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万平米</a:t>
            </a:r>
          </a:p>
        </p:txBody>
      </p:sp>
      <p:sp>
        <p:nvSpPr>
          <p:cNvPr id="3" name="矩形 2"/>
          <p:cNvSpPr/>
          <p:nvPr/>
        </p:nvSpPr>
        <p:spPr>
          <a:xfrm>
            <a:off x="5223193" y="5492750"/>
            <a:ext cx="32273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研发培训中心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10000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平米</a:t>
            </a:r>
          </a:p>
          <a:p>
            <a:pPr>
              <a:lnSpc>
                <a:spcPts val="2400"/>
              </a:lnSpc>
            </a:pP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电梯实验塔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米</a:t>
            </a:r>
            <a:endParaRPr lang="zh-CN" altLang="en-US" sz="14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  <p:pic>
        <p:nvPicPr>
          <p:cNvPr id="13318" name="图片 3" descr="云南基地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0500" y="1129030"/>
            <a:ext cx="6350000" cy="4170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9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56100"/>
            <a:ext cx="3443288" cy="2039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655" y="-12065"/>
            <a:ext cx="9176385" cy="6882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713" y="1000125"/>
            <a:ext cx="22399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西北基地</a:t>
            </a:r>
            <a:r>
              <a:rPr lang="en-US" altLang="zh-CN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-</a:t>
            </a:r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西宁</a:t>
            </a:r>
          </a:p>
        </p:txBody>
      </p:sp>
      <p:sp>
        <p:nvSpPr>
          <p:cNvPr id="3" name="矩形 2"/>
          <p:cNvSpPr/>
          <p:nvPr/>
        </p:nvSpPr>
        <p:spPr>
          <a:xfrm>
            <a:off x="31750" y="1594485"/>
            <a:ext cx="3227388" cy="16300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设立在青海西宁国家高新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 开发区，紧邻青海大学。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项目占地约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200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亩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规划建筑面积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20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万平米</a:t>
            </a:r>
          </a:p>
          <a:p>
            <a:pPr>
              <a:lnSpc>
                <a:spcPts val="2400"/>
              </a:lnSpc>
            </a:pPr>
            <a:endParaRPr lang="zh-CN" altLang="en-US" sz="16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4208" y="5393055"/>
            <a:ext cx="322738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研发培训中心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10000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平米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电梯实验塔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80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米</a:t>
            </a:r>
          </a:p>
        </p:txBody>
      </p:sp>
      <p:pic>
        <p:nvPicPr>
          <p:cNvPr id="14342" name="图片 4" descr="西宁鸟瞰 5m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08275" y="939800"/>
            <a:ext cx="6145213" cy="4052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图片 5" descr="试验塔透视 5MB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50" y="3165475"/>
            <a:ext cx="2776855" cy="3070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背景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655" y="-12065"/>
            <a:ext cx="9192895" cy="6882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39713" y="928688"/>
            <a:ext cx="22399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南方基地</a:t>
            </a:r>
            <a:r>
              <a:rPr lang="en-US" altLang="zh-CN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-</a:t>
            </a:r>
            <a:r>
              <a:rPr lang="zh-CN" altLang="en-US" dirty="0">
                <a:solidFill>
                  <a:srgbClr val="C00000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江西新余</a:t>
            </a:r>
          </a:p>
        </p:txBody>
      </p:sp>
      <p:sp>
        <p:nvSpPr>
          <p:cNvPr id="4" name="矩形 3"/>
          <p:cNvSpPr/>
          <p:nvPr/>
        </p:nvSpPr>
        <p:spPr>
          <a:xfrm>
            <a:off x="-40005" y="1440498"/>
            <a:ext cx="4541838" cy="22453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设立在江西省新余市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新兴工业产业园，距高铁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站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1.5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公里，是辐射广东沿海</a:t>
            </a:r>
          </a:p>
          <a:p>
            <a:pPr>
              <a:lnSpc>
                <a:spcPts val="2400"/>
              </a:lnSpc>
            </a:pP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</a:rPr>
              <a:t>  等发达地区的重要基地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项目占地约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260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亩</a:t>
            </a:r>
          </a:p>
          <a:p>
            <a:pPr>
              <a:lnSpc>
                <a:spcPts val="2400"/>
              </a:lnSpc>
            </a:pP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规划建筑面积</a:t>
            </a:r>
            <a:r>
              <a:rPr lang="en-US" altLang="zh-CN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22</a:t>
            </a:r>
            <a:r>
              <a:rPr lang="zh-CN" altLang="en-US" sz="16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万平米</a:t>
            </a:r>
          </a:p>
          <a:p>
            <a:pPr>
              <a:lnSpc>
                <a:spcPts val="2400"/>
              </a:lnSpc>
            </a:pPr>
            <a:endParaRPr lang="zh-CN" altLang="en-US" sz="16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  <a:sym typeface="幼圆" panose="02010509060101010101" pitchFamily="49" charset="-122"/>
            </a:endParaRPr>
          </a:p>
        </p:txBody>
      </p:sp>
      <p:pic>
        <p:nvPicPr>
          <p:cNvPr id="15365" name="图片 2" descr="南方基地 江西效果图 -5mB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6410" y="1292225"/>
            <a:ext cx="5688330" cy="4192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4" descr="南方基地 江西效果图 研发中心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778" y="3646805"/>
            <a:ext cx="3376612" cy="2532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5501640" y="5570220"/>
            <a:ext cx="2227580" cy="986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·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研发培训中心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10000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+mn-ea"/>
              </a:rPr>
              <a:t>平米</a:t>
            </a:r>
            <a:endParaRPr lang="zh-CN" altLang="en-US" sz="1400" dirty="0">
              <a:solidFill>
                <a:srgbClr val="262728"/>
              </a:solidFill>
              <a:latin typeface="方正正中黑简体" panose="02000000000000000000" pitchFamily="2" charset="-122"/>
              <a:ea typeface="方正正中黑简体" panose="02000000000000000000" pitchFamily="2" charset="-122"/>
            </a:endParaRPr>
          </a:p>
          <a:p>
            <a:pPr algn="l">
              <a:lnSpc>
                <a:spcPts val="2400"/>
              </a:lnSpc>
            </a:pP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·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电梯实验塔</a:t>
            </a:r>
            <a:r>
              <a:rPr lang="en-US" altLang="zh-CN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100</a:t>
            </a:r>
            <a:r>
              <a:rPr lang="zh-CN" altLang="en-US" sz="1400" dirty="0">
                <a:solidFill>
                  <a:srgbClr val="262728"/>
                </a:solidFill>
                <a:latin typeface="方正正中黑简体" panose="02000000000000000000" pitchFamily="2" charset="-122"/>
                <a:ea typeface="方正正中黑简体" panose="02000000000000000000" pitchFamily="2" charset="-122"/>
                <a:sym typeface="幼圆" panose="02010509060101010101" pitchFamily="49" charset="-122"/>
              </a:rPr>
              <a:t>米</a:t>
            </a: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879060444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1252</Words>
  <Application>Microsoft Office PowerPoint</Application>
  <PresentationFormat>全屏显示(4:3)</PresentationFormat>
  <Paragraphs>98</Paragraphs>
  <Slides>18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A000120140530A99PPBG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厂区规划设计方案</dc:title>
  <dc:creator>Administrator</dc:creator>
  <cp:lastModifiedBy>Administrator</cp:lastModifiedBy>
  <cp:revision>362</cp:revision>
  <dcterms:created xsi:type="dcterms:W3CDTF">2015-11-17T02:17:00Z</dcterms:created>
  <dcterms:modified xsi:type="dcterms:W3CDTF">2020-05-07T07:22:39Z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